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274" r:id="rId3"/>
    <p:sldId id="542" r:id="rId4"/>
    <p:sldId id="276" r:id="rId5"/>
    <p:sldId id="591" r:id="rId6"/>
    <p:sldId id="576" r:id="rId7"/>
    <p:sldId id="617" r:id="rId8"/>
    <p:sldId id="579" r:id="rId9"/>
    <p:sldId id="596" r:id="rId10"/>
    <p:sldId id="595" r:id="rId11"/>
    <p:sldId id="597" r:id="rId12"/>
    <p:sldId id="598" r:id="rId13"/>
    <p:sldId id="599" r:id="rId14"/>
    <p:sldId id="590" r:id="rId15"/>
    <p:sldId id="609" r:id="rId16"/>
    <p:sldId id="610" r:id="rId17"/>
    <p:sldId id="611" r:id="rId18"/>
    <p:sldId id="572" r:id="rId19"/>
    <p:sldId id="588" r:id="rId20"/>
    <p:sldId id="600" r:id="rId21"/>
    <p:sldId id="601" r:id="rId22"/>
    <p:sldId id="602" r:id="rId23"/>
    <p:sldId id="545" r:id="rId24"/>
    <p:sldId id="608" r:id="rId25"/>
    <p:sldId id="603" r:id="rId26"/>
    <p:sldId id="604" r:id="rId27"/>
    <p:sldId id="606" r:id="rId28"/>
    <p:sldId id="589" r:id="rId29"/>
    <p:sldId id="558" r:id="rId30"/>
    <p:sldId id="559" r:id="rId31"/>
    <p:sldId id="613" r:id="rId32"/>
    <p:sldId id="612" r:id="rId33"/>
    <p:sldId id="560" r:id="rId34"/>
    <p:sldId id="594" r:id="rId35"/>
    <p:sldId id="614" r:id="rId36"/>
    <p:sldId id="615" r:id="rId37"/>
    <p:sldId id="616" r:id="rId38"/>
    <p:sldId id="457" r:id="rId39"/>
    <p:sldId id="585" r:id="rId40"/>
    <p:sldId id="419" r:id="rId41"/>
    <p:sldId id="420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274"/>
            <p14:sldId id="542"/>
            <p14:sldId id="276"/>
            <p14:sldId id="591"/>
            <p14:sldId id="576"/>
            <p14:sldId id="617"/>
            <p14:sldId id="579"/>
            <p14:sldId id="596"/>
            <p14:sldId id="595"/>
            <p14:sldId id="597"/>
            <p14:sldId id="598"/>
            <p14:sldId id="599"/>
            <p14:sldId id="590"/>
            <p14:sldId id="609"/>
            <p14:sldId id="610"/>
            <p14:sldId id="611"/>
            <p14:sldId id="572"/>
            <p14:sldId id="588"/>
            <p14:sldId id="600"/>
            <p14:sldId id="601"/>
            <p14:sldId id="602"/>
            <p14:sldId id="545"/>
            <p14:sldId id="608"/>
            <p14:sldId id="603"/>
            <p14:sldId id="604"/>
            <p14:sldId id="606"/>
            <p14:sldId id="589"/>
            <p14:sldId id="558"/>
            <p14:sldId id="559"/>
            <p14:sldId id="613"/>
            <p14:sldId id="612"/>
            <p14:sldId id="560"/>
            <p14:sldId id="594"/>
            <p14:sldId id="614"/>
            <p14:sldId id="615"/>
            <p14:sldId id="616"/>
          </p14:sldIdLst>
        </p14:section>
        <p14:section name="Summary" id="{74E48815-88DC-41B3-A7D7-FC3F3F742483}">
          <p14:sldIdLst>
            <p14:sldId id="457"/>
            <p14:sldId id="585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C6C0AA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3" autoAdjust="0"/>
    <p:restoredTop sz="76290" autoAdjust="0"/>
  </p:normalViewPr>
  <p:slideViewPr>
    <p:cSldViewPr>
      <p:cViewPr varScale="1">
        <p:scale>
          <a:sx n="67" d="100"/>
          <a:sy n="67" d="100"/>
        </p:scale>
        <p:origin x="1133" y="-1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4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8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9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5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5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"for-triggers" or just "triggers"</a:t>
            </a:r>
          </a:p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8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0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62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user defined functions and store procedures in both MySQL and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triggers that apply a given </a:t>
            </a:r>
            <a:br>
              <a:rPr lang="en-US" sz="1600" dirty="0"/>
            </a:br>
            <a:r>
              <a:rPr lang="en-US" sz="1600" dirty="0"/>
              <a:t>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transactions if we want to be </a:t>
            </a:r>
            <a:br>
              <a:rPr lang="en-US" sz="1600" dirty="0"/>
            </a:br>
            <a:r>
              <a:rPr lang="en-US" sz="1600" dirty="0"/>
              <a:t>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</a:t>
            </a:r>
            <a:br>
              <a:rPr lang="en-US" sz="1600" dirty="0"/>
            </a:br>
            <a:r>
              <a:rPr lang="en-US" sz="1600" dirty="0"/>
              <a:t>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0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5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4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6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716279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 and triggers,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6536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0412" y="1141977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12842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udf_project_weeks (start_date DATETIME, end_date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 (end_date IS NULL)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end_date := NOW();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 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projectWeeks := DATEDIFF(end_date, start_date)/7;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37012" y="968438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85112" y="2162837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837481" y="2324223"/>
            <a:ext cx="3290755" cy="476903"/>
          </a:xfrm>
          <a:prstGeom prst="wedgeRoundRectCallout">
            <a:avLst>
              <a:gd name="adj1" fmla="val -60652"/>
              <a:gd name="adj2" fmla="val -30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475657" y="28798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3685097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61012" y="5235428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p.project_id,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p.start_date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p.end_date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udf_project_weeks(p.start_date, p.end_date)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projects AS p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9968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960812" y="1612450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"/>
            <a:ext cx="12188825" cy="7847282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817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the game?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334590"/>
            <a:ext cx="6920548" cy="5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Checkpoints in games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3" y="4791591"/>
            <a:ext cx="1213167" cy="173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97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63570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0" y="542527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Raziel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371600"/>
            <a:ext cx="11201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SQL Server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66405" y="4038600"/>
            <a:ext cx="11201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MySQL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autocommit=0;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COMMIT;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113212" y="1282163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180012" y="4343400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046412" y="2281645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198812" y="5069651"/>
            <a:ext cx="3290755" cy="476903"/>
          </a:xfrm>
          <a:prstGeom prst="wedgeRoundRectCallout">
            <a:avLst>
              <a:gd name="adj1" fmla="val -61022"/>
              <a:gd name="adj2" fmla="val 25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808458" y="2995423"/>
            <a:ext cx="3290755" cy="476903"/>
          </a:xfrm>
          <a:prstGeom prst="wedgeRoundRectCallout">
            <a:avLst>
              <a:gd name="adj1" fmla="val -68802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876350" y="5748474"/>
            <a:ext cx="3290755" cy="476903"/>
          </a:xfrm>
          <a:prstGeom prst="wedgeRoundRectCallout">
            <a:avLst>
              <a:gd name="adj1" fmla="val -67691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571412" cy="8380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Stored Procedures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43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1" y="1828800"/>
            <a:ext cx="7847456" cy="42449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3153747"/>
            <a:ext cx="3143770" cy="2728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1344" y="1295400"/>
            <a:ext cx="378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ENGINE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767331" y="3594920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29549" y="1828800"/>
            <a:ext cx="276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START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CAR ENGINE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5961604" y="2478311"/>
            <a:ext cx="474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837104" y="4352495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4925" y="1791747"/>
            <a:ext cx="2760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CALL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" y="3352800"/>
            <a:ext cx="2542590" cy="2712096"/>
          </a:xfrm>
          <a:solidFill>
            <a:schemeClr val="accent1"/>
          </a:solidFill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77613" y="3352800"/>
            <a:ext cx="671261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TRANSACTIONS..</a:t>
            </a:r>
          </a:p>
        </p:txBody>
      </p:sp>
    </p:spTree>
    <p:extLst>
      <p:ext uri="{BB962C8B-B14F-4D97-AF65-F5344CB8AC3E}">
        <p14:creationId xmlns:p14="http://schemas.microsoft.com/office/powerpoint/2010/main" val="775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50828"/>
              </p:ext>
            </p:extLst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SQL Server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[dbo].[EmployeesProjects](EmployeeID,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(@EmployeeID, @ProjectID)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(@employeeProjectsCount &gt; @maxEmployeeProjectsCount)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projects',16,1)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51121"/>
            <a:ext cx="3290755" cy="449080"/>
          </a:xfrm>
          <a:prstGeom prst="wedgeRoundRectCallout">
            <a:avLst>
              <a:gd name="adj1" fmla="val -61022"/>
              <a:gd name="adj2" fmla="val -528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1451342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77369" y="2513564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08412" y="3060475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64669" y="3885242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5194369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88815" y="4817498"/>
            <a:ext cx="2706555" cy="376871"/>
          </a:xfrm>
          <a:prstGeom prst="wedgeRoundRectCallout">
            <a:avLst>
              <a:gd name="adj1" fmla="val 64361"/>
              <a:gd name="adj2" fmla="val -187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94212" y="6017106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</a:t>
            </a:r>
            <a:r>
              <a:rPr lang="en-US" altLang="en-US" dirty="0" smtClean="0"/>
              <a:t>Execute procedure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88815" y="2971800"/>
            <a:ext cx="1169679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udp_AssignProject 263, 3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25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</a:t>
            </a:r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udp_assign_poject(employee_id INT, project_id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maxEmployeePorjectsCount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maxEmployeePorjectsCount :=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employeePorjectsCount := (SELECT COUNT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(*)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ep.employee_id = employee_id);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employees_projects(employee_id,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(employee_id, 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(employeePorjectsCount &gt; maxEmployeePorjectsCount)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SIGNAL SQLSTATE '45000' SET MESSAGE_TEXT = 'The employee has too many projects';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COMMIT;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IF;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08412" y="664330"/>
            <a:ext cx="3290755" cy="449080"/>
          </a:xfrm>
          <a:prstGeom prst="wedgeRoundRectCallout">
            <a:avLst>
              <a:gd name="adj1" fmla="val -34779"/>
              <a:gd name="adj2" fmla="val 715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1724440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21898" y="2745810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32235" y="3278079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89811" y="401168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18769" y="538280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95322" y="5194369"/>
            <a:ext cx="2706555" cy="376871"/>
          </a:xfrm>
          <a:prstGeom prst="wedgeRoundRectCallout">
            <a:avLst>
              <a:gd name="adj1" fmla="val -29954"/>
              <a:gd name="adj2" fmla="val -89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332235" y="6005754"/>
            <a:ext cx="3290755" cy="449080"/>
          </a:xfrm>
          <a:prstGeom prst="wedgeRoundRectCallout">
            <a:avLst>
              <a:gd name="adj1" fmla="val -60250"/>
              <a:gd name="adj2" fmla="val -44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32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Execute </a:t>
            </a:r>
            <a:r>
              <a:rPr lang="en-US" altLang="en-US" dirty="0"/>
              <a:t>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048000"/>
            <a:ext cx="93726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udp_assign_poject(263, 3)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23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"/>
            <a:ext cx="12208669" cy="7244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Triggers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879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</a:p>
          <a:p>
            <a:pPr lvl="1"/>
            <a:r>
              <a:rPr lang="en-US" dirty="0"/>
              <a:t>Called in case of specific event</a:t>
            </a:r>
          </a:p>
          <a:p>
            <a:r>
              <a:rPr lang="en-US" dirty="0"/>
              <a:t>We do not call triggers explicitly</a:t>
            </a:r>
          </a:p>
          <a:p>
            <a:pPr lvl="1"/>
            <a:r>
              <a:rPr lang="en-US" dirty="0"/>
              <a:t>Triggers are attached to a table</a:t>
            </a:r>
          </a:p>
          <a:p>
            <a:pPr lvl="1"/>
            <a:r>
              <a:rPr lang="en-US" dirty="0"/>
              <a:t>Triggers are fired when a certain SQL statement is executed against the contents of the table</a:t>
            </a:r>
          </a:p>
          <a:p>
            <a:pPr lvl="1"/>
            <a:r>
              <a:rPr lang="en-US" dirty="0"/>
              <a:t>E.g. when a new row is inserted in given table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68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Instead of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674812" y="44196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2674980" y="2162150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38029" y="4495800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3492276" y="3657600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4946607" y="4357693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4180162" y="3531927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8151812" y="440329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8" name="Cloud 17"/>
          <p:cNvSpPr/>
          <p:nvPr/>
        </p:nvSpPr>
        <p:spPr>
          <a:xfrm>
            <a:off x="8151812" y="1920722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9" name="Arrow: Down 18"/>
          <p:cNvSpPr/>
          <p:nvPr/>
        </p:nvSpPr>
        <p:spPr>
          <a:xfrm rot="16200000">
            <a:off x="6711547" y="447949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Down 19"/>
          <p:cNvSpPr/>
          <p:nvPr/>
        </p:nvSpPr>
        <p:spPr>
          <a:xfrm rot="12524754">
            <a:off x="8069132" y="3317740"/>
            <a:ext cx="307048" cy="184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Down 20"/>
          <p:cNvSpPr/>
          <p:nvPr/>
        </p:nvSpPr>
        <p:spPr>
          <a:xfrm rot="16200000">
            <a:off x="10970573" y="4431036"/>
            <a:ext cx="571597" cy="1350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/>
          <p:cNvSpPr/>
          <p:nvPr/>
        </p:nvSpPr>
        <p:spPr>
          <a:xfrm rot="20386625">
            <a:off x="9965253" y="3379340"/>
            <a:ext cx="335516" cy="1681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Oval 22"/>
          <p:cNvSpPr/>
          <p:nvPr/>
        </p:nvSpPr>
        <p:spPr>
          <a:xfrm>
            <a:off x="8151812" y="4408541"/>
            <a:ext cx="18288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Triggers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2973" y="4131001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3" y="4987141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68369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682240"/>
              </p:ext>
            </p:extLst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2931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989742"/>
              </p:ext>
            </p:extLst>
          </p:nvPr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689335"/>
              </p:ext>
            </p:extLst>
          </p:nvPr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EmployeeID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ProjectID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5400000">
            <a:off x="6973525" y="5466684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177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tr_LogRecords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EmployeesProjectsHistory(EmployeeID,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d.EmployeeID, d.ProjectID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sz="2600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deleted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837492" y="1063444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6523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196312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7812" y="46482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64389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08041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3114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employees_projects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/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/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employee_id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AND project_id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5400000">
            <a:off x="6930188" y="5441566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85760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INTO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99457" y="1414508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87001" y="2594593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951955"/>
            <a:ext cx="3290755" cy="44908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332235" y="4828506"/>
            <a:ext cx="3290755" cy="449080"/>
          </a:xfrm>
          <a:prstGeom prst="wedgeRoundRectCallout">
            <a:avLst>
              <a:gd name="adj1" fmla="val -30148"/>
              <a:gd name="adj2" fmla="val -81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56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1600200"/>
            <a:ext cx="11804821" cy="37256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293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35169"/>
            <a:ext cx="12204701" cy="81364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9845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23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Basics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always returns a value/values</a:t>
            </a:r>
          </a:p>
          <a:p>
            <a:r>
              <a:rPr lang="en-US" dirty="0" smtClean="0"/>
              <a:t>Can accept parameters</a:t>
            </a:r>
          </a:p>
          <a:p>
            <a:r>
              <a:rPr lang="en-US" dirty="0" smtClean="0"/>
              <a:t>Can be nested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80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2279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0412" y="1287959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9842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17612" y="2505480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22990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ProjectID]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,[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,[EndDate]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dbo.udf_ProjectDurationWeeks([StartDate],[EndDate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6969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103812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1727</Words>
  <Application>Microsoft Office PowerPoint</Application>
  <PresentationFormat>Custom</PresentationFormat>
  <Paragraphs>572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 and triggers, Transactions</vt:lpstr>
      <vt:lpstr>Questions</vt:lpstr>
      <vt:lpstr>Table of Contents </vt:lpstr>
      <vt:lpstr>PowerPoint Presentation</vt:lpstr>
      <vt:lpstr>Functions Basics</vt:lpstr>
      <vt:lpstr>Functions Basics</vt:lpstr>
      <vt:lpstr>SQL Server – Create Functions Setup </vt:lpstr>
      <vt:lpstr>SQL Server – Create Functions </vt:lpstr>
      <vt:lpstr>SQL Server – Execute Functions </vt:lpstr>
      <vt:lpstr>MySQL – Create Functions Setup </vt:lpstr>
      <vt:lpstr>MySQL – Create Functions </vt:lpstr>
      <vt:lpstr>MySQL – Execute Functions </vt:lpstr>
      <vt:lpstr>PowerPoint Presentation</vt:lpstr>
      <vt:lpstr>What is the name of the game?</vt:lpstr>
      <vt:lpstr>Checkpoints in games</vt:lpstr>
      <vt:lpstr>What are Transactions?</vt:lpstr>
      <vt:lpstr>Transactions Syntax</vt:lpstr>
      <vt:lpstr>PowerPoint Presentation</vt:lpstr>
      <vt:lpstr>Stored Procedures Basics</vt:lpstr>
      <vt:lpstr>Stored Procedures Basics</vt:lpstr>
      <vt:lpstr>SQL Server – Create Stored Procedures</vt:lpstr>
      <vt:lpstr>SQL Server – Creating stored procedures</vt:lpstr>
      <vt:lpstr>SQL Server – Execute procedure</vt:lpstr>
      <vt:lpstr>MySQL – Create Stored Procedures</vt:lpstr>
      <vt:lpstr>MySQL – Creating stored procedures</vt:lpstr>
      <vt:lpstr>MySQL – Execute stored procedures</vt:lpstr>
      <vt:lpstr>PowerPoint Presentation</vt:lpstr>
      <vt:lpstr>What Are Triggers?</vt:lpstr>
      <vt:lpstr>SQL Server Types of Triggers</vt:lpstr>
      <vt:lpstr>SQL Server Events</vt:lpstr>
      <vt:lpstr>SQL Server Triggers</vt:lpstr>
      <vt:lpstr>SQL Server – Create Trigger</vt:lpstr>
      <vt:lpstr>MySQL Types of Triggers</vt:lpstr>
      <vt:lpstr>MySQL Events</vt:lpstr>
      <vt:lpstr>MySQL Triggers</vt:lpstr>
      <vt:lpstr>MySQL – Create Trigger</vt:lpstr>
      <vt:lpstr>Summary</vt:lpstr>
      <vt:lpstr>Functions, Triggers and Transactions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2016-10-10T13:38:05Z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